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0" r:id="rId2"/>
    <p:sldId id="257" r:id="rId3"/>
    <p:sldId id="261" r:id="rId4"/>
    <p:sldId id="297" r:id="rId5"/>
    <p:sldId id="298" r:id="rId6"/>
    <p:sldId id="259" r:id="rId7"/>
    <p:sldId id="262" r:id="rId8"/>
    <p:sldId id="281" r:id="rId9"/>
    <p:sldId id="286" r:id="rId10"/>
    <p:sldId id="288" r:id="rId11"/>
    <p:sldId id="289" r:id="rId12"/>
    <p:sldId id="290" r:id="rId13"/>
    <p:sldId id="291" r:id="rId14"/>
    <p:sldId id="287" r:id="rId15"/>
    <p:sldId id="292" r:id="rId16"/>
    <p:sldId id="293" r:id="rId17"/>
    <p:sldId id="295" r:id="rId18"/>
    <p:sldId id="294" r:id="rId19"/>
    <p:sldId id="296" r:id="rId20"/>
    <p:sldId id="280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2961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8" autoAdjust="0"/>
    <p:restoredTop sz="94660"/>
  </p:normalViewPr>
  <p:slideViewPr>
    <p:cSldViewPr>
      <p:cViewPr varScale="1">
        <p:scale>
          <a:sx n="89" d="100"/>
          <a:sy n="8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6.4608486439195534E-2"/>
          <c:y val="6.3898887639046192E-2"/>
          <c:w val="0.88817038495188072"/>
          <c:h val="0.82705005624296968"/>
        </c:manualLayout>
      </c:layout>
      <c:bar3DChart>
        <c:barDir val="col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2011-2012 н.р. 1-т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1.2345592603998496E-3"/>
                  <c:y val="0.10131381332790659"/>
                </c:manualLayout>
              </c:layout>
              <c:tx>
                <c:rich>
                  <a:bodyPr/>
                  <a:lstStyle/>
                  <a:p>
                    <a:pPr>
                      <a:defRPr sz="2400"/>
                    </a:pPr>
                    <a:r>
                      <a:rPr lang="uk-UA" sz="2400" b="1" dirty="0" smtClean="0"/>
                      <a:t>1-т</a:t>
                    </a:r>
                    <a:endParaRPr lang="en-US" sz="2400" b="1" dirty="0"/>
                  </a:p>
                </c:rich>
              </c:tx>
              <c:spPr/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Аркуш1!$B$2</c:f>
              <c:numCache>
                <c:formatCode>General</c:formatCode>
                <c:ptCount val="1"/>
                <c:pt idx="0">
                  <c:v>74.900000000000006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2011-2012 н. р. 24</c:v>
                </c:pt>
              </c:strCache>
            </c:strRef>
          </c:tx>
          <c:spPr>
            <a:solidFill>
              <a:schemeClr val="accent5"/>
            </a:solidFill>
            <a:ln w="25400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1.2345592603998496E-3"/>
                  <c:y val="8.0286418108907187E-2"/>
                </c:manualLayout>
              </c:layout>
              <c:tx>
                <c:rich>
                  <a:bodyPr/>
                  <a:lstStyle/>
                  <a:p>
                    <a:r>
                      <a:rPr lang="uk-UA" sz="2400" b="1" smtClean="0"/>
                      <a:t>24</a:t>
                    </a:r>
                    <a:endParaRPr lang="en-US" sz="2400" b="1" dirty="0"/>
                  </a:p>
                </c:rich>
              </c:tx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Аркуш1!$C$2</c:f>
              <c:numCache>
                <c:formatCode>General</c:formatCode>
                <c:ptCount val="1"/>
                <c:pt idx="0">
                  <c:v>54.1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2011-2012 н. р. 34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1.2345592603998496E-3"/>
                  <c:y val="9.3667487793725038E-2"/>
                </c:manualLayout>
              </c:layout>
              <c:tx>
                <c:rich>
                  <a:bodyPr/>
                  <a:lstStyle/>
                  <a:p>
                    <a:r>
                      <a:rPr lang="uk-UA" sz="2400" b="1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34</a:t>
                    </a:r>
                    <a:endParaRPr lang="en-US" sz="2400" b="1" dirty="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</c:rich>
              </c:tx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Аркуш1!$D$2</c:f>
              <c:numCache>
                <c:formatCode>General</c:formatCode>
                <c:ptCount val="1"/>
                <c:pt idx="0">
                  <c:v>59.1</c:v>
                </c:pt>
              </c:numCache>
            </c:numRef>
          </c:val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2012-2013 н.р. 1-т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0"/>
                  <c:y val="9.1755906410179722E-2"/>
                </c:manualLayout>
              </c:layout>
              <c:tx>
                <c:rich>
                  <a:bodyPr/>
                  <a:lstStyle/>
                  <a:p>
                    <a:r>
                      <a:rPr lang="uk-UA" sz="2400" b="1" smtClean="0"/>
                      <a:t>1-т</a:t>
                    </a:r>
                    <a:endParaRPr lang="en-US" sz="2400" b="1" dirty="0"/>
                  </a:p>
                </c:rich>
              </c:tx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Аркуш1!$E$2</c:f>
              <c:numCache>
                <c:formatCode>General</c:formatCode>
                <c:ptCount val="1"/>
                <c:pt idx="0">
                  <c:v>75.099999999999994</c:v>
                </c:pt>
              </c:numCache>
            </c:numRef>
          </c:val>
        </c:ser>
        <c:ser>
          <c:idx val="4"/>
          <c:order val="4"/>
          <c:tx>
            <c:strRef>
              <c:f>Аркуш1!$F$1</c:f>
              <c:strCache>
                <c:ptCount val="1"/>
                <c:pt idx="0">
                  <c:v>2012-2013 н.р. 24 </c:v>
                </c:pt>
              </c:strCache>
            </c:strRef>
          </c:tx>
          <c:spPr>
            <a:solidFill>
              <a:schemeClr val="accent5"/>
            </a:solidFill>
            <a:ln w="25400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-3.7036777811995524E-3"/>
                  <c:y val="8.9844325026634295E-2"/>
                </c:manualLayout>
              </c:layout>
              <c:tx>
                <c:rich>
                  <a:bodyPr/>
                  <a:lstStyle/>
                  <a:p>
                    <a:r>
                      <a:rPr lang="uk-UA" sz="2400" b="1" smtClean="0"/>
                      <a:t>24</a:t>
                    </a:r>
                    <a:endParaRPr lang="en-US" sz="2400" b="1" dirty="0"/>
                  </a:p>
                </c:rich>
              </c:tx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Аркуш1!$F$2</c:f>
              <c:numCache>
                <c:formatCode>General</c:formatCode>
                <c:ptCount val="1"/>
                <c:pt idx="0">
                  <c:v>56.5</c:v>
                </c:pt>
              </c:numCache>
            </c:numRef>
          </c:val>
        </c:ser>
        <c:ser>
          <c:idx val="5"/>
          <c:order val="5"/>
          <c:tx>
            <c:strRef>
              <c:f>Аркуш1!$G$1</c:f>
              <c:strCache>
                <c:ptCount val="1"/>
                <c:pt idx="0">
                  <c:v>2012-2013 н.р. 34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3.7036777811995524E-3"/>
                  <c:y val="8.6021162259543468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accent2">
                            <a:lumMod val="50000"/>
                          </a:schemeClr>
                        </a:solidFill>
                      </a:defRPr>
                    </a:pPr>
                    <a:r>
                      <a:rPr lang="uk-UA" sz="2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34</a:t>
                    </a:r>
                    <a:endParaRPr lang="en-US" sz="2400" b="1" dirty="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Аркуш1!$G$2</c:f>
              <c:numCache>
                <c:formatCode>General</c:formatCode>
                <c:ptCount val="1"/>
                <c:pt idx="0">
                  <c:v>50.3</c:v>
                </c:pt>
              </c:numCache>
            </c:numRef>
          </c:val>
        </c:ser>
        <c:ser>
          <c:idx val="6"/>
          <c:order val="6"/>
          <c:tx>
            <c:strRef>
              <c:f>Аркуш1!$H$1</c:f>
              <c:strCache>
                <c:ptCount val="1"/>
                <c:pt idx="0">
                  <c:v>2013-2014 н.р. 1-т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1.2345592603998496E-3"/>
                  <c:y val="8.7932743643088743E-2"/>
                </c:manualLayout>
              </c:layout>
              <c:tx>
                <c:rich>
                  <a:bodyPr/>
                  <a:lstStyle/>
                  <a:p>
                    <a:r>
                      <a:rPr lang="uk-UA" sz="2400" b="1" smtClean="0"/>
                      <a:t>1-т</a:t>
                    </a:r>
                    <a:endParaRPr lang="en-US" sz="2400" b="1" dirty="0"/>
                  </a:p>
                </c:rich>
              </c:tx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Аркуш1!$H$2</c:f>
              <c:numCache>
                <c:formatCode>General</c:formatCode>
                <c:ptCount val="1"/>
                <c:pt idx="0">
                  <c:v>65.400000000000006</c:v>
                </c:pt>
              </c:numCache>
            </c:numRef>
          </c:val>
        </c:ser>
        <c:ser>
          <c:idx val="7"/>
          <c:order val="7"/>
          <c:tx>
            <c:strRef>
              <c:f>Аркуш1!$I$1</c:f>
              <c:strCache>
                <c:ptCount val="1"/>
                <c:pt idx="0">
                  <c:v>2013-2014 н.р. 24</c:v>
                </c:pt>
              </c:strCache>
            </c:strRef>
          </c:tx>
          <c:spPr>
            <a:solidFill>
              <a:schemeClr val="accent5"/>
            </a:solidFill>
            <a:ln w="25400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-2.4691185207996089E-3"/>
                  <c:y val="7.8374836725361788E-2"/>
                </c:manualLayout>
              </c:layout>
              <c:tx>
                <c:rich>
                  <a:bodyPr/>
                  <a:lstStyle/>
                  <a:p>
                    <a:r>
                      <a:rPr lang="uk-UA" sz="2400" b="1" smtClean="0"/>
                      <a:t>24</a:t>
                    </a:r>
                    <a:endParaRPr lang="en-US" sz="2400" b="1" dirty="0"/>
                  </a:p>
                </c:rich>
              </c:tx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Аркуш1!$I$2</c:f>
              <c:numCache>
                <c:formatCode>General</c:formatCode>
                <c:ptCount val="1"/>
                <c:pt idx="0">
                  <c:v>60.86</c:v>
                </c:pt>
              </c:numCache>
            </c:numRef>
          </c:val>
        </c:ser>
        <c:ser>
          <c:idx val="8"/>
          <c:order val="8"/>
          <c:tx>
            <c:strRef>
              <c:f>Аркуш1!$J$1</c:f>
              <c:strCache>
                <c:ptCount val="1"/>
                <c:pt idx="0">
                  <c:v>2013-2014 н.р. 34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Аркуш1!$J$2</c:f>
              <c:numCache>
                <c:formatCode>General</c:formatCode>
                <c:ptCount val="1"/>
                <c:pt idx="0">
                  <c:v>64.8</c:v>
                </c:pt>
              </c:numCache>
            </c:numRef>
          </c:val>
        </c:ser>
        <c:shape val="box"/>
        <c:axId val="76638464"/>
        <c:axId val="76660736"/>
        <c:axId val="0"/>
      </c:bar3DChart>
      <c:catAx>
        <c:axId val="766384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uk-UA">
                <a:solidFill>
                  <a:schemeClr val="bg1"/>
                </a:solidFill>
              </a:defRPr>
            </a:pPr>
            <a:endParaRPr lang="ru-RU"/>
          </a:p>
        </c:txPr>
        <c:crossAx val="76660736"/>
        <c:crosses val="autoZero"/>
        <c:auto val="1"/>
        <c:lblAlgn val="ctr"/>
        <c:lblOffset val="100"/>
      </c:catAx>
      <c:valAx>
        <c:axId val="766607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76638464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txPr>
          <a:bodyPr/>
          <a:lstStyle/>
          <a:p>
            <a:pPr>
              <a:defRPr>
                <a:solidFill>
                  <a:srgbClr val="FFFF0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2122728410960868"/>
          <c:y val="7.6096291923463399E-2"/>
          <c:w val="0.22725415573053373"/>
          <c:h val="0.48780243378668603"/>
        </c:manualLayout>
      </c:layout>
      <c:txPr>
        <a:bodyPr/>
        <a:lstStyle/>
        <a:p>
          <a:pPr>
            <a:defRPr lang="uk-UA">
              <a:solidFill>
                <a:srgbClr val="FFFF00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6.4608486439195534E-2"/>
          <c:y val="6.3898887639046206E-2"/>
          <c:w val="0.8881703849518805"/>
          <c:h val="0.82705005624296968"/>
        </c:manualLayout>
      </c:layout>
      <c:bar3DChart>
        <c:barDir val="col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2011-2012 н.р. 1-т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1.2345592603998493E-3"/>
                  <c:y val="0.10131381332790655"/>
                </c:manualLayout>
              </c:layout>
              <c:tx>
                <c:rich>
                  <a:bodyPr/>
                  <a:lstStyle/>
                  <a:p>
                    <a:pPr>
                      <a:defRPr sz="2400"/>
                    </a:pPr>
                    <a:r>
                      <a:rPr lang="uk-UA" sz="2400" b="1" dirty="0" smtClean="0"/>
                      <a:t>1-т</a:t>
                    </a:r>
                    <a:endParaRPr lang="en-US" sz="2400" b="1" dirty="0"/>
                  </a:p>
                </c:rich>
              </c:tx>
              <c:spPr/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Аркуш1!$B$2</c:f>
              <c:numCache>
                <c:formatCode>General</c:formatCode>
                <c:ptCount val="1"/>
                <c:pt idx="0">
                  <c:v>74.900000000000006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2011-2012 н. р. 24</c:v>
                </c:pt>
              </c:strCache>
            </c:strRef>
          </c:tx>
          <c:spPr>
            <a:solidFill>
              <a:schemeClr val="accent5"/>
            </a:solidFill>
            <a:ln w="25400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4691185207996991E-3"/>
                  <c:y val="8.6021162259543468E-2"/>
                </c:manualLayout>
              </c:layout>
              <c:tx>
                <c:rich>
                  <a:bodyPr/>
                  <a:lstStyle/>
                  <a:p>
                    <a:r>
                      <a:rPr lang="uk-UA" sz="2400" b="1" dirty="0" smtClean="0"/>
                      <a:t>24</a:t>
                    </a:r>
                    <a:endParaRPr lang="en-US" sz="2400" b="1" dirty="0"/>
                  </a:p>
                </c:rich>
              </c:tx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Аркуш1!$C$2</c:f>
              <c:numCache>
                <c:formatCode>General</c:formatCode>
                <c:ptCount val="1"/>
                <c:pt idx="0">
                  <c:v>54.1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2011-2012 н. р. 34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3.7036777811995524E-3"/>
                  <c:y val="8.984432502663428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accent2">
                            <a:lumMod val="50000"/>
                          </a:schemeClr>
                        </a:solidFill>
                      </a:defRPr>
                    </a:pPr>
                    <a:r>
                      <a:rPr lang="uk-UA" sz="24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34</a:t>
                    </a:r>
                    <a:endParaRPr lang="en-US" sz="2400" b="1" dirty="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Аркуш1!$D$2</c:f>
              <c:numCache>
                <c:formatCode>General</c:formatCode>
                <c:ptCount val="1"/>
                <c:pt idx="0">
                  <c:v>59.1</c:v>
                </c:pt>
              </c:numCache>
            </c:numRef>
          </c:val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2012-2013 н.р. 1-т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-4.9382370415994E-3"/>
                  <c:y val="7.6463255341816347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uk-UA" sz="2400" b="1" smtClean="0"/>
                      <a:t>1-т</a:t>
                    </a:r>
                    <a:endParaRPr lang="en-US" sz="2400" b="1" dirty="0"/>
                  </a:p>
                </c:rich>
              </c:tx>
              <c:spPr/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Аркуш1!$E$2</c:f>
              <c:numCache>
                <c:formatCode>General</c:formatCode>
                <c:ptCount val="1"/>
                <c:pt idx="0">
                  <c:v>75.099999999999994</c:v>
                </c:pt>
              </c:numCache>
            </c:numRef>
          </c:val>
        </c:ser>
        <c:ser>
          <c:idx val="4"/>
          <c:order val="4"/>
          <c:tx>
            <c:strRef>
              <c:f>Аркуш1!$F$1</c:f>
              <c:strCache>
                <c:ptCount val="1"/>
                <c:pt idx="0">
                  <c:v>2012-2013 н.р. 24 </c:v>
                </c:pt>
              </c:strCache>
            </c:strRef>
          </c:tx>
          <c:spPr>
            <a:solidFill>
              <a:schemeClr val="accent5"/>
            </a:solidFill>
            <a:ln w="25400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-7.4073555623990969E-3"/>
                  <c:y val="7.6463255341816375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uk-UA" sz="2400" b="1" smtClean="0"/>
                      <a:t>24</a:t>
                    </a:r>
                    <a:endParaRPr lang="en-US" sz="2400" b="1" dirty="0"/>
                  </a:p>
                </c:rich>
              </c:tx>
              <c:spPr/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Аркуш1!$F$2</c:f>
              <c:numCache>
                <c:formatCode>General</c:formatCode>
                <c:ptCount val="1"/>
                <c:pt idx="0">
                  <c:v>56.5</c:v>
                </c:pt>
              </c:numCache>
            </c:numRef>
          </c:val>
        </c:ser>
        <c:ser>
          <c:idx val="5"/>
          <c:order val="5"/>
          <c:tx>
            <c:strRef>
              <c:f>Аркуш1!$G$1</c:f>
              <c:strCache>
                <c:ptCount val="1"/>
                <c:pt idx="0">
                  <c:v>2012-2013 н.р. 34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4691185207996991E-3"/>
                  <c:y val="9.5579069177270534E-2"/>
                </c:manualLayout>
              </c:layout>
              <c:tx>
                <c:rich>
                  <a:bodyPr/>
                  <a:lstStyle/>
                  <a:p>
                    <a:r>
                      <a:rPr lang="uk-UA" sz="2400" b="1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34</a:t>
                    </a:r>
                    <a:endParaRPr lang="en-US" sz="2400" b="1" dirty="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Аркуш1!$G$2</c:f>
              <c:numCache>
                <c:formatCode>General</c:formatCode>
                <c:ptCount val="1"/>
                <c:pt idx="0">
                  <c:v>50.3</c:v>
                </c:pt>
              </c:numCache>
            </c:numRef>
          </c:val>
        </c:ser>
        <c:ser>
          <c:idx val="6"/>
          <c:order val="6"/>
          <c:tx>
            <c:strRef>
              <c:f>Аркуш1!$H$1</c:f>
              <c:strCache>
                <c:ptCount val="1"/>
                <c:pt idx="0">
                  <c:v>2013-2014 н.р. 1-т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-4.9382370415994E-3"/>
                  <c:y val="9.5579069177270534E-2"/>
                </c:manualLayout>
              </c:layout>
              <c:tx>
                <c:rich>
                  <a:bodyPr/>
                  <a:lstStyle/>
                  <a:p>
                    <a:r>
                      <a:rPr lang="uk-UA" sz="2400" b="1" smtClean="0"/>
                      <a:t>1-т</a:t>
                    </a:r>
                    <a:endParaRPr lang="en-US" sz="2400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Аркуш1!$H$2</c:f>
              <c:numCache>
                <c:formatCode>General</c:formatCode>
                <c:ptCount val="1"/>
                <c:pt idx="0">
                  <c:v>65.400000000000006</c:v>
                </c:pt>
              </c:numCache>
            </c:numRef>
          </c:val>
        </c:ser>
        <c:ser>
          <c:idx val="7"/>
          <c:order val="7"/>
          <c:tx>
            <c:strRef>
              <c:f>Аркуш1!$I$1</c:f>
              <c:strCache>
                <c:ptCount val="1"/>
                <c:pt idx="0">
                  <c:v>2013-2014 н.р. 24</c:v>
                </c:pt>
              </c:strCache>
            </c:strRef>
          </c:tx>
          <c:spPr>
            <a:solidFill>
              <a:schemeClr val="accent5"/>
            </a:solidFill>
            <a:ln w="25400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9.0533299914249808E-17"/>
                  <c:y val="8.4109580875997972E-2"/>
                </c:manualLayout>
              </c:layout>
              <c:tx>
                <c:rich>
                  <a:bodyPr/>
                  <a:lstStyle/>
                  <a:p>
                    <a:pPr>
                      <a:defRPr sz="2400" b="1"/>
                    </a:pPr>
                    <a:r>
                      <a:rPr lang="uk-UA" sz="2400" b="1" smtClean="0"/>
                      <a:t>24</a:t>
                    </a:r>
                    <a:endParaRPr lang="en-US" sz="2400" b="1" dirty="0"/>
                  </a:p>
                </c:rich>
              </c:tx>
              <c:spPr/>
              <c:showVal val="1"/>
            </c:dLbl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Аркуш1!$I$2</c:f>
              <c:numCache>
                <c:formatCode>General</c:formatCode>
                <c:ptCount val="1"/>
                <c:pt idx="0">
                  <c:v>60.86</c:v>
                </c:pt>
              </c:numCache>
            </c:numRef>
          </c:val>
        </c:ser>
        <c:ser>
          <c:idx val="8"/>
          <c:order val="8"/>
          <c:tx>
            <c:strRef>
              <c:f>Аркуш1!$J$1</c:f>
              <c:strCache>
                <c:ptCount val="1"/>
                <c:pt idx="0">
                  <c:v>2013-2014 н.р. 34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-2.4691185207996991E-3"/>
                  <c:y val="9.1755906410179722E-2"/>
                </c:manualLayout>
              </c:layout>
              <c:tx>
                <c:rich>
                  <a:bodyPr/>
                  <a:lstStyle/>
                  <a:p>
                    <a:r>
                      <a:rPr lang="uk-UA" sz="2400" b="1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34</a:t>
                    </a:r>
                    <a:endParaRPr lang="en-US" sz="2400" b="1" dirty="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Аркуш1!$A$2</c:f>
              <c:strCache>
                <c:ptCount val="1"/>
                <c:pt idx="0">
                  <c:v>Рівень навченості</c:v>
                </c:pt>
              </c:strCache>
            </c:strRef>
          </c:cat>
          <c:val>
            <c:numRef>
              <c:f>Аркуш1!$J$2</c:f>
              <c:numCache>
                <c:formatCode>General</c:formatCode>
                <c:ptCount val="1"/>
                <c:pt idx="0">
                  <c:v>64.8</c:v>
                </c:pt>
              </c:numCache>
            </c:numRef>
          </c:val>
        </c:ser>
        <c:shape val="box"/>
        <c:axId val="83211008"/>
        <c:axId val="83212544"/>
        <c:axId val="0"/>
      </c:bar3DChart>
      <c:catAx>
        <c:axId val="83211008"/>
        <c:scaling>
          <c:orientation val="minMax"/>
        </c:scaling>
        <c:delete val="1"/>
        <c:axPos val="b"/>
        <c:numFmt formatCode="General" sourceLinked="1"/>
        <c:tickLblPos val="nextTo"/>
        <c:crossAx val="83212544"/>
        <c:crosses val="autoZero"/>
        <c:auto val="1"/>
        <c:lblAlgn val="ctr"/>
        <c:lblOffset val="100"/>
      </c:catAx>
      <c:valAx>
        <c:axId val="832125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832110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4A4-1CE1-4AE2-B79A-1ABA81959BDB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17AEF-A027-4AA4-A910-DFF6EEF3B0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17AEF-A027-4AA4-A910-DFF6EEF3B03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14282" y="4500570"/>
            <a:ext cx="4572032" cy="20717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</a:t>
            </a: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ІЯ</a:t>
            </a:r>
          </a:p>
          <a:p>
            <a:pPr algn="ctr"/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віду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роботи</a:t>
            </a:r>
          </a:p>
          <a:p>
            <a:pPr algn="ctr"/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викладача спецтехнологій автотранспортного напрямку</a:t>
            </a:r>
            <a:endParaRPr lang="uk-UA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Щербака Леоніда Івановича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2" descr="G:\100_2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0"/>
            <a:ext cx="4143372" cy="5643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/>
          <a:srcRect l="17173" r="11077"/>
          <a:stretch>
            <a:fillRect/>
          </a:stretch>
        </p:blipFill>
        <p:spPr bwMode="auto">
          <a:xfrm>
            <a:off x="0" y="-278757"/>
            <a:ext cx="9144000" cy="713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УПЛ\Desktop\Щербак\фото\100_4655.JPG"/>
          <p:cNvPicPr>
            <a:picLocks noChangeAspect="1" noChangeArrowheads="1"/>
          </p:cNvPicPr>
          <p:nvPr/>
        </p:nvPicPr>
        <p:blipFill>
          <a:blip r:embed="rId3" cstate="print"/>
          <a:srcRect l="17046" r="19565"/>
          <a:stretch>
            <a:fillRect/>
          </a:stretch>
        </p:blipFill>
        <p:spPr bwMode="auto">
          <a:xfrm>
            <a:off x="571472" y="0"/>
            <a:ext cx="2928958" cy="34656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УПЛ\Desktop\Щербак\фото\100_4651.JPG"/>
          <p:cNvPicPr>
            <a:picLocks noChangeAspect="1" noChangeArrowheads="1"/>
          </p:cNvPicPr>
          <p:nvPr/>
        </p:nvPicPr>
        <p:blipFill>
          <a:blip r:embed="rId4" cstate="print"/>
          <a:srcRect l="17935" r="18476"/>
          <a:stretch>
            <a:fillRect/>
          </a:stretch>
        </p:blipFill>
        <p:spPr bwMode="auto">
          <a:xfrm>
            <a:off x="928662" y="3143248"/>
            <a:ext cx="3000396" cy="35390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C:\Users\УПЛ\Desktop\Щербак\фото\100_4654.JPG"/>
          <p:cNvPicPr>
            <a:picLocks noChangeAspect="1" noChangeArrowheads="1"/>
          </p:cNvPicPr>
          <p:nvPr/>
        </p:nvPicPr>
        <p:blipFill>
          <a:blip r:embed="rId5" cstate="print"/>
          <a:srcRect l="12210" r="21508"/>
          <a:stretch>
            <a:fillRect/>
          </a:stretch>
        </p:blipFill>
        <p:spPr bwMode="auto">
          <a:xfrm>
            <a:off x="4071934" y="0"/>
            <a:ext cx="2857520" cy="32334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572264" y="1285860"/>
            <a:ext cx="285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Муляжі двигунів внутрішнього згорання</a:t>
            </a:r>
            <a:endParaRPr lang="uk-UA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08149" y="485776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ВАЗ </a:t>
            </a:r>
            <a:endParaRPr lang="uk-U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43900" y="2571744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ЗАЗ</a:t>
            </a:r>
            <a:endParaRPr lang="uk-UA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9" name="Picture 3" descr="C:\Users\УПЛ\Desktop\Щербак\фото\100_4650.JPG"/>
          <p:cNvPicPr>
            <a:picLocks noChangeAspect="1" noChangeArrowheads="1"/>
          </p:cNvPicPr>
          <p:nvPr/>
        </p:nvPicPr>
        <p:blipFill>
          <a:blip r:embed="rId6" cstate="print"/>
          <a:srcRect l="17935" r="20107"/>
          <a:stretch>
            <a:fillRect/>
          </a:stretch>
        </p:blipFill>
        <p:spPr bwMode="auto">
          <a:xfrm>
            <a:off x="4572000" y="3071810"/>
            <a:ext cx="3000396" cy="363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C:\Users\УПЛ\Desktop\Щербак\фото\100_4661.JPG"/>
          <p:cNvPicPr>
            <a:picLocks noChangeAspect="1" noChangeArrowheads="1"/>
          </p:cNvPicPr>
          <p:nvPr/>
        </p:nvPicPr>
        <p:blipFill>
          <a:blip r:embed="rId3" cstate="print"/>
          <a:srcRect l="2083" r="4167"/>
          <a:stretch>
            <a:fillRect/>
          </a:stretch>
        </p:blipFill>
        <p:spPr bwMode="auto">
          <a:xfrm>
            <a:off x="428596" y="214290"/>
            <a:ext cx="3357586" cy="2686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УПЛ\Desktop\Щербак\фото\100_4657.JPG"/>
          <p:cNvPicPr>
            <a:picLocks noChangeAspect="1" noChangeArrowheads="1"/>
          </p:cNvPicPr>
          <p:nvPr/>
        </p:nvPicPr>
        <p:blipFill>
          <a:blip r:embed="rId4" cstate="print"/>
          <a:srcRect l="10417" r="14583"/>
          <a:stretch>
            <a:fillRect/>
          </a:stretch>
        </p:blipFill>
        <p:spPr bwMode="auto">
          <a:xfrm>
            <a:off x="5143504" y="142850"/>
            <a:ext cx="2643206" cy="2643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УПЛ\Desktop\Щербак\фото\100_4652.JPG"/>
          <p:cNvPicPr>
            <a:picLocks noChangeAspect="1" noChangeArrowheads="1"/>
          </p:cNvPicPr>
          <p:nvPr/>
        </p:nvPicPr>
        <p:blipFill>
          <a:blip r:embed="rId5" cstate="print"/>
          <a:srcRect l="14286" r="16068"/>
          <a:stretch>
            <a:fillRect/>
          </a:stretch>
        </p:blipFill>
        <p:spPr bwMode="auto">
          <a:xfrm>
            <a:off x="5643570" y="3286124"/>
            <a:ext cx="3071835" cy="33081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:\Users\УПЛ\Desktop\Щербак\фото\100_4653.JPG"/>
          <p:cNvPicPr>
            <a:picLocks noChangeAspect="1" noChangeArrowheads="1"/>
          </p:cNvPicPr>
          <p:nvPr/>
        </p:nvPicPr>
        <p:blipFill>
          <a:blip r:embed="rId6" cstate="print"/>
          <a:srcRect l="16071" r="10711"/>
          <a:stretch>
            <a:fillRect/>
          </a:stretch>
        </p:blipFill>
        <p:spPr bwMode="auto">
          <a:xfrm>
            <a:off x="357158" y="3214686"/>
            <a:ext cx="3286148" cy="33662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714744" y="6396335"/>
            <a:ext cx="1944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Volkswagen</a:t>
            </a:r>
            <a:endParaRPr lang="uk-UA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29190" y="2786058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Двохтактний двигун </a:t>
            </a:r>
            <a:endParaRPr lang="uk-UA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4282" y="2786058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Чотирьохтактний</a:t>
            </a:r>
            <a:r>
              <a:rPr lang="uk-UA" dirty="0" smtClean="0"/>
              <a:t>  </a:t>
            </a:r>
            <a:r>
              <a:rPr lang="uk-UA" sz="2400" b="1" dirty="0" smtClean="0"/>
              <a:t>двигун</a:t>
            </a:r>
            <a:endParaRPr lang="uk-U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УПЛ\Desktop\Щербак\фото\100_4658.JPG"/>
          <p:cNvPicPr>
            <a:picLocks noChangeAspect="1" noChangeArrowheads="1"/>
          </p:cNvPicPr>
          <p:nvPr/>
        </p:nvPicPr>
        <p:blipFill>
          <a:blip r:embed="rId3" cstate="print"/>
          <a:srcRect t="23075"/>
          <a:stretch>
            <a:fillRect/>
          </a:stretch>
        </p:blipFill>
        <p:spPr bwMode="auto">
          <a:xfrm>
            <a:off x="4643438" y="285728"/>
            <a:ext cx="4209795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УПЛ\Desktop\Щербак\фото\100_4662.JPG"/>
          <p:cNvPicPr>
            <a:picLocks noChangeAspect="1" noChangeArrowheads="1"/>
          </p:cNvPicPr>
          <p:nvPr/>
        </p:nvPicPr>
        <p:blipFill>
          <a:blip r:embed="rId4" cstate="print"/>
          <a:srcRect t="7842" b="13730"/>
          <a:stretch>
            <a:fillRect/>
          </a:stretch>
        </p:blipFill>
        <p:spPr bwMode="auto">
          <a:xfrm>
            <a:off x="285720" y="285728"/>
            <a:ext cx="4129116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УПЛ\Desktop\Щербак\фото\100_4660.JPG"/>
          <p:cNvPicPr>
            <a:picLocks noChangeAspect="1" noChangeArrowheads="1"/>
          </p:cNvPicPr>
          <p:nvPr/>
        </p:nvPicPr>
        <p:blipFill>
          <a:blip r:embed="rId5" cstate="print"/>
          <a:srcRect l="20415" t="2560" r="12392"/>
          <a:stretch>
            <a:fillRect/>
          </a:stretch>
        </p:blipFill>
        <p:spPr bwMode="auto">
          <a:xfrm>
            <a:off x="2786049" y="3286124"/>
            <a:ext cx="2758611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C:\Users\УПЛ\Desktop\Щербак\фото\100_4663.JPG"/>
          <p:cNvPicPr>
            <a:picLocks noChangeAspect="1" noChangeArrowheads="1"/>
          </p:cNvPicPr>
          <p:nvPr/>
        </p:nvPicPr>
        <p:blipFill>
          <a:blip r:embed="rId6" cstate="print"/>
          <a:srcRect l="11535" t="15385"/>
          <a:stretch>
            <a:fillRect/>
          </a:stretch>
        </p:blipFill>
        <p:spPr bwMode="auto">
          <a:xfrm>
            <a:off x="5658725" y="3429000"/>
            <a:ext cx="3485275" cy="2500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C:\Users\УПЛ\Desktop\Щербак\фото\100_4659.JPG"/>
          <p:cNvPicPr>
            <a:picLocks noChangeAspect="1" noChangeArrowheads="1"/>
          </p:cNvPicPr>
          <p:nvPr/>
        </p:nvPicPr>
        <p:blipFill>
          <a:blip r:embed="rId7" cstate="print"/>
          <a:srcRect l="23779" t="5063" r="19258"/>
          <a:stretch>
            <a:fillRect/>
          </a:stretch>
        </p:blipFill>
        <p:spPr bwMode="auto">
          <a:xfrm>
            <a:off x="214282" y="3286124"/>
            <a:ext cx="2428892" cy="30361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285852" y="2857496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Передня підвіска</a:t>
            </a:r>
            <a:endParaRPr lang="uk-UA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43636" y="2928934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Задній</a:t>
            </a:r>
            <a:r>
              <a:rPr lang="uk-UA" sz="2400" dirty="0" smtClean="0"/>
              <a:t> </a:t>
            </a:r>
            <a:r>
              <a:rPr lang="uk-UA" sz="2400" b="1" dirty="0" smtClean="0"/>
              <a:t>міст</a:t>
            </a:r>
            <a:endParaRPr lang="uk-UA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8662" y="621508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Роздавальна коробка</a:t>
            </a:r>
            <a:endParaRPr lang="uk-UA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86480" y="6215082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Коробка передач</a:t>
            </a:r>
            <a:endParaRPr lang="uk-U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8464" r="82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C:\Users\УПЛ\Desktop\Щербак\фото\100_4673.JPG"/>
          <p:cNvPicPr>
            <a:picLocks noChangeAspect="1" noChangeArrowheads="1"/>
          </p:cNvPicPr>
          <p:nvPr/>
        </p:nvPicPr>
        <p:blipFill>
          <a:blip r:embed="rId3" cstate="print"/>
          <a:srcRect t="3952" r="8750" b="12806"/>
          <a:stretch>
            <a:fillRect/>
          </a:stretch>
        </p:blipFill>
        <p:spPr bwMode="auto">
          <a:xfrm rot="5400000">
            <a:off x="5714976" y="642942"/>
            <a:ext cx="4071966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УПЛ\Desktop\Щербак\фото\100_4674.JPG"/>
          <p:cNvPicPr>
            <a:picLocks noChangeAspect="1" noChangeArrowheads="1"/>
          </p:cNvPicPr>
          <p:nvPr/>
        </p:nvPicPr>
        <p:blipFill>
          <a:blip r:embed="rId4" cstate="print"/>
          <a:srcRect l="4494" r="2656" b="13218"/>
          <a:stretch>
            <a:fillRect/>
          </a:stretch>
        </p:blipFill>
        <p:spPr bwMode="auto">
          <a:xfrm rot="5400000">
            <a:off x="-619410" y="619408"/>
            <a:ext cx="4143404" cy="29045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УПЛ\Desktop\Щербак\фото\100_4672.JPG"/>
          <p:cNvPicPr>
            <a:picLocks noChangeAspect="1" noChangeArrowheads="1"/>
          </p:cNvPicPr>
          <p:nvPr/>
        </p:nvPicPr>
        <p:blipFill>
          <a:blip r:embed="rId5" cstate="print"/>
          <a:srcRect l="15385" t="10257" r="13457" b="10256"/>
          <a:stretch>
            <a:fillRect/>
          </a:stretch>
        </p:blipFill>
        <p:spPr bwMode="auto">
          <a:xfrm>
            <a:off x="2571736" y="2071678"/>
            <a:ext cx="4774876" cy="4000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86116" y="285728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Зчеплення</a:t>
            </a:r>
            <a:endParaRPr lang="uk-UA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14612" y="6072206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Стартер</a:t>
            </a:r>
            <a:endParaRPr lang="uk-U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29098" y="8177761"/>
            <a:ext cx="2965650" cy="785259"/>
          </a:xfrm>
        </p:spPr>
        <p:txBody>
          <a:bodyPr/>
          <a:lstStyle/>
          <a:p>
            <a:endParaRPr lang="uk-UA"/>
          </a:p>
        </p:txBody>
      </p:sp>
      <p:pic>
        <p:nvPicPr>
          <p:cNvPr id="1026" name="Picture 2" descr="C:\Users\УПЛ\Desktop\Щербак\фото\100_4669.JPG"/>
          <p:cNvPicPr>
            <a:picLocks noChangeAspect="1" noChangeArrowheads="1"/>
          </p:cNvPicPr>
          <p:nvPr/>
        </p:nvPicPr>
        <p:blipFill>
          <a:blip r:embed="rId2" cstate="print">
            <a:lum bright="9000" contrast="9000"/>
          </a:blip>
          <a:srcRect t="3030" r="4542" b="6061"/>
          <a:stretch>
            <a:fillRect/>
          </a:stretch>
        </p:blipFill>
        <p:spPr bwMode="auto">
          <a:xfrm rot="5400000">
            <a:off x="6286511" y="1000107"/>
            <a:ext cx="3000397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УПЛ\Desktop\Щербак\фото\100_4664.JPG"/>
          <p:cNvPicPr>
            <a:picLocks noChangeAspect="1" noChangeArrowheads="1"/>
          </p:cNvPicPr>
          <p:nvPr/>
        </p:nvPicPr>
        <p:blipFill>
          <a:blip r:embed="rId3" cstate="print"/>
          <a:srcRect l="4167" t="2778" r="2079" b="8333"/>
          <a:stretch>
            <a:fillRect/>
          </a:stretch>
        </p:blipFill>
        <p:spPr bwMode="auto">
          <a:xfrm>
            <a:off x="3357554" y="1142984"/>
            <a:ext cx="321471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УПЛ\Desktop\Щербак\фото\100_4665.JPG"/>
          <p:cNvPicPr>
            <a:picLocks noChangeAspect="1" noChangeArrowheads="1"/>
          </p:cNvPicPr>
          <p:nvPr/>
        </p:nvPicPr>
        <p:blipFill>
          <a:blip r:embed="rId4" cstate="print"/>
          <a:srcRect t="3448" b="3448"/>
          <a:stretch>
            <a:fillRect/>
          </a:stretch>
        </p:blipFill>
        <p:spPr bwMode="auto">
          <a:xfrm rot="5400000">
            <a:off x="4322937" y="3963816"/>
            <a:ext cx="3071835" cy="2145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УПЛ\Desktop\Щербак\фото\100_4666.JPG"/>
          <p:cNvPicPr>
            <a:picLocks noChangeAspect="1" noChangeArrowheads="1"/>
          </p:cNvPicPr>
          <p:nvPr/>
        </p:nvPicPr>
        <p:blipFill>
          <a:blip r:embed="rId5" cstate="print"/>
          <a:srcRect l="2564" t="4277" r="2563"/>
          <a:stretch>
            <a:fillRect/>
          </a:stretch>
        </p:blipFill>
        <p:spPr bwMode="auto">
          <a:xfrm rot="5400000">
            <a:off x="-159322" y="3874040"/>
            <a:ext cx="3071836" cy="2324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УПЛ\Desktop\Щербак\фото\100_4667.JPG"/>
          <p:cNvPicPr>
            <a:picLocks noChangeAspect="1" noChangeArrowheads="1"/>
          </p:cNvPicPr>
          <p:nvPr/>
        </p:nvPicPr>
        <p:blipFill>
          <a:blip r:embed="rId6" cstate="print"/>
          <a:srcRect l="6848"/>
          <a:stretch>
            <a:fillRect/>
          </a:stretch>
        </p:blipFill>
        <p:spPr bwMode="auto">
          <a:xfrm>
            <a:off x="2571735" y="3500438"/>
            <a:ext cx="2146203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УПЛ\Desktop\Щербак\фото\100_46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142984"/>
            <a:ext cx="3047889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85720" y="214290"/>
            <a:ext cx="8286808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Творчі роботи, які  учні виконують під керівництвом викладача, допомагають поповнювати КМЗ з професії</a:t>
            </a:r>
            <a:endParaRPr lang="uk-UA" sz="2000" b="1" dirty="0"/>
          </a:p>
        </p:txBody>
      </p:sp>
      <p:pic>
        <p:nvPicPr>
          <p:cNvPr id="11" name="Picture 4" descr="C:\Users\УПЛ\Desktop\Щербак\фото\100_4671.JPG"/>
          <p:cNvPicPr>
            <a:picLocks noChangeAspect="1" noChangeArrowheads="1"/>
          </p:cNvPicPr>
          <p:nvPr/>
        </p:nvPicPr>
        <p:blipFill>
          <a:blip r:embed="rId8" cstate="print">
            <a:lum bright="20000" contrast="23000"/>
          </a:blip>
          <a:srcRect t="4277" r="5127" b="6837"/>
          <a:stretch>
            <a:fillRect/>
          </a:stretch>
        </p:blipFill>
        <p:spPr bwMode="auto">
          <a:xfrm rot="5400000">
            <a:off x="6553890" y="3982162"/>
            <a:ext cx="3071834" cy="2108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3971924" cy="1939916"/>
          </a:xfrm>
        </p:spPr>
        <p:txBody>
          <a:bodyPr>
            <a:normAutofit/>
          </a:bodyPr>
          <a:lstStyle/>
          <a:p>
            <a:r>
              <a:rPr lang="uk-UA" dirty="0" smtClean="0"/>
              <a:t>Дидактичний матеріал</a:t>
            </a:r>
            <a:endParaRPr lang="ru-RU" dirty="0"/>
          </a:p>
        </p:txBody>
      </p:sp>
      <p:pic>
        <p:nvPicPr>
          <p:cNvPr id="4" name="Picture 2" descr="E:\100_2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37" t="5674" r="2111"/>
          <a:stretch>
            <a:fillRect/>
          </a:stretch>
        </p:blipFill>
        <p:spPr bwMode="auto">
          <a:xfrm>
            <a:off x="4572000" y="500042"/>
            <a:ext cx="4318122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E:\100_2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86125"/>
            <a:ext cx="3892599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E:\100_2099.jpg"/>
          <p:cNvPicPr>
            <a:picLocks noChangeAspect="1" noChangeArrowheads="1"/>
          </p:cNvPicPr>
          <p:nvPr/>
        </p:nvPicPr>
        <p:blipFill>
          <a:blip r:embed="rId4" cstate="print"/>
          <a:srcRect l="11349" t="11349" r="3530" b="16775"/>
          <a:stretch>
            <a:fillRect/>
          </a:stretch>
        </p:blipFill>
        <p:spPr bwMode="auto">
          <a:xfrm>
            <a:off x="4500562" y="3429000"/>
            <a:ext cx="4286280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79690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Методичні розробки</a:t>
            </a:r>
            <a:br>
              <a:rPr lang="uk-UA" dirty="0" smtClean="0"/>
            </a:br>
            <a:endParaRPr lang="uk-UA" dirty="0"/>
          </a:p>
        </p:txBody>
      </p:sp>
      <p:pic>
        <p:nvPicPr>
          <p:cNvPr id="2050" name="Picture 2" descr="C:\Users\УПЛ\Desktop\Щербак\фото\100_4692.JPG"/>
          <p:cNvPicPr>
            <a:picLocks noChangeAspect="1" noChangeArrowheads="1"/>
          </p:cNvPicPr>
          <p:nvPr/>
        </p:nvPicPr>
        <p:blipFill>
          <a:blip r:embed="rId2" cstate="print"/>
          <a:srcRect t="2524" b="10094"/>
          <a:stretch>
            <a:fillRect/>
          </a:stretch>
        </p:blipFill>
        <p:spPr bwMode="auto">
          <a:xfrm>
            <a:off x="142844" y="857232"/>
            <a:ext cx="3774028" cy="2473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УПЛ\Desktop\Щербак\фото\100_4684.JPG"/>
          <p:cNvPicPr>
            <a:picLocks noChangeAspect="1" noChangeArrowheads="1"/>
          </p:cNvPicPr>
          <p:nvPr/>
        </p:nvPicPr>
        <p:blipFill>
          <a:blip r:embed="rId3" cstate="print"/>
          <a:srcRect t="10096" b="21763"/>
          <a:stretch>
            <a:fillRect/>
          </a:stretch>
        </p:blipFill>
        <p:spPr bwMode="auto">
          <a:xfrm>
            <a:off x="4000496" y="4714884"/>
            <a:ext cx="3774028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УПЛ\Desktop\Щербак\фото\100_4686.JPG"/>
          <p:cNvPicPr>
            <a:picLocks noChangeAspect="1" noChangeArrowheads="1"/>
          </p:cNvPicPr>
          <p:nvPr/>
        </p:nvPicPr>
        <p:blipFill>
          <a:blip r:embed="rId4" cstate="print"/>
          <a:srcRect l="7571" t="7572" r="4098" b="1570"/>
          <a:stretch>
            <a:fillRect/>
          </a:stretch>
        </p:blipFill>
        <p:spPr bwMode="auto">
          <a:xfrm>
            <a:off x="4000496" y="857232"/>
            <a:ext cx="2500330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УПЛ\Desktop\Щербак\фото\100_4689.JPG"/>
          <p:cNvPicPr>
            <a:picLocks noChangeAspect="1" noChangeArrowheads="1"/>
          </p:cNvPicPr>
          <p:nvPr/>
        </p:nvPicPr>
        <p:blipFill>
          <a:blip r:embed="rId5" cstate="print"/>
          <a:srcRect l="7571" t="5679" r="4098"/>
          <a:stretch>
            <a:fillRect/>
          </a:stretch>
        </p:blipFill>
        <p:spPr bwMode="auto">
          <a:xfrm>
            <a:off x="6429388" y="857232"/>
            <a:ext cx="2500330" cy="3559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УПЛ\Desktop\Щербак\фото\100_4690.JPG"/>
          <p:cNvPicPr>
            <a:picLocks noChangeAspect="1" noChangeArrowheads="1"/>
          </p:cNvPicPr>
          <p:nvPr/>
        </p:nvPicPr>
        <p:blipFill>
          <a:blip r:embed="rId6" cstate="print"/>
          <a:srcRect t="5047"/>
          <a:stretch>
            <a:fillRect/>
          </a:stretch>
        </p:blipFill>
        <p:spPr bwMode="auto">
          <a:xfrm>
            <a:off x="214282" y="3714752"/>
            <a:ext cx="3510837" cy="2500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1785926"/>
          </a:xfrm>
          <a:solidFill>
            <a:schemeClr val="tx1">
              <a:lumMod val="65000"/>
            </a:schemeClr>
          </a:solidFill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Проводилися відкриті уроки з тем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C000"/>
                </a:solidFill>
              </a:rPr>
              <a:t>"</a:t>
            </a:r>
            <a:r>
              <a:rPr lang="ru-RU" b="1" dirty="0" err="1" smtClean="0">
                <a:solidFill>
                  <a:srgbClr val="FFC000"/>
                </a:solidFill>
              </a:rPr>
              <a:t>Призначення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і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будова</a:t>
            </a:r>
            <a:r>
              <a:rPr lang="ru-RU" b="1" dirty="0" smtClean="0">
                <a:solidFill>
                  <a:srgbClr val="FFC000"/>
                </a:solidFill>
              </a:rPr>
              <a:t> рам та </a:t>
            </a:r>
            <a:r>
              <a:rPr lang="ru-RU" b="1" dirty="0" err="1" smtClean="0">
                <a:solidFill>
                  <a:srgbClr val="FFC000"/>
                </a:solidFill>
              </a:rPr>
              <a:t>мостів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автомобілів</a:t>
            </a:r>
            <a:r>
              <a:rPr lang="ru-RU" b="1" dirty="0" smtClean="0">
                <a:solidFill>
                  <a:srgbClr val="FFC000"/>
                </a:solidFill>
              </a:rPr>
              <a:t>",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92D050"/>
                </a:solidFill>
              </a:rPr>
              <a:t>"</a:t>
            </a:r>
            <a:r>
              <a:rPr lang="ru-RU" b="1" dirty="0" err="1" smtClean="0">
                <a:solidFill>
                  <a:srgbClr val="92D050"/>
                </a:solidFill>
              </a:rPr>
              <a:t>Контрольно-вимірювальні</a:t>
            </a:r>
            <a:r>
              <a:rPr lang="ru-RU" b="1" dirty="0" smtClean="0">
                <a:solidFill>
                  <a:srgbClr val="92D050"/>
                </a:solidFill>
              </a:rPr>
              <a:t> </a:t>
            </a:r>
            <a:r>
              <a:rPr lang="ru-RU" b="1" dirty="0" err="1" smtClean="0">
                <a:solidFill>
                  <a:srgbClr val="92D050"/>
                </a:solidFill>
              </a:rPr>
              <a:t>прилади</a:t>
            </a:r>
            <a:r>
              <a:rPr lang="ru-RU" b="1" dirty="0" smtClean="0">
                <a:solidFill>
                  <a:srgbClr val="92D050"/>
                </a:solidFill>
              </a:rPr>
              <a:t>» </a:t>
            </a:r>
            <a:r>
              <a:rPr lang="ru-RU" b="1" dirty="0" err="1" smtClean="0">
                <a:solidFill>
                  <a:srgbClr val="872961"/>
                </a:solidFill>
              </a:rPr>
              <a:t>з</a:t>
            </a:r>
            <a:r>
              <a:rPr lang="ru-RU" b="1" dirty="0" smtClean="0">
                <a:solidFill>
                  <a:srgbClr val="872961"/>
                </a:solidFill>
              </a:rPr>
              <a:t> </a:t>
            </a:r>
            <a:r>
              <a:rPr lang="ru-RU" b="1" dirty="0" err="1" smtClean="0">
                <a:solidFill>
                  <a:srgbClr val="872961"/>
                </a:solidFill>
              </a:rPr>
              <a:t>використанням</a:t>
            </a:r>
            <a:r>
              <a:rPr lang="ru-RU" b="1" dirty="0" smtClean="0">
                <a:solidFill>
                  <a:srgbClr val="872961"/>
                </a:solidFill>
              </a:rPr>
              <a:t> </a:t>
            </a:r>
            <a:r>
              <a:rPr lang="ru-RU" b="1" dirty="0" err="1" smtClean="0">
                <a:solidFill>
                  <a:srgbClr val="872961"/>
                </a:solidFill>
              </a:rPr>
              <a:t>мультимедійних</a:t>
            </a:r>
            <a:r>
              <a:rPr lang="ru-RU" b="1" dirty="0" smtClean="0">
                <a:solidFill>
                  <a:srgbClr val="872961"/>
                </a:solidFill>
              </a:rPr>
              <a:t> </a:t>
            </a:r>
            <a:r>
              <a:rPr lang="ru-RU" b="1" dirty="0" err="1" smtClean="0">
                <a:solidFill>
                  <a:srgbClr val="872961"/>
                </a:solidFill>
              </a:rPr>
              <a:t>презентацій</a:t>
            </a:r>
            <a:r>
              <a:rPr lang="ru-RU" b="1" dirty="0" smtClean="0">
                <a:solidFill>
                  <a:srgbClr val="872961"/>
                </a:solidFill>
              </a:rPr>
              <a:t> та </a:t>
            </a:r>
            <a:r>
              <a:rPr lang="ru-RU" b="1" dirty="0" err="1" smtClean="0">
                <a:solidFill>
                  <a:srgbClr val="872961"/>
                </a:solidFill>
              </a:rPr>
              <a:t>відеоресурсів</a:t>
            </a:r>
            <a:endParaRPr lang="ru-RU" b="1" dirty="0">
              <a:solidFill>
                <a:srgbClr val="872961"/>
              </a:solidFill>
            </a:endParaRPr>
          </a:p>
        </p:txBody>
      </p:sp>
      <p:pic>
        <p:nvPicPr>
          <p:cNvPr id="3075" name="Picture 3" descr="C:\Users\УПЛ\Desktop\Щербак\фото\100_4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14686"/>
            <a:ext cx="4321195" cy="32410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УПЛ\Desktop\Щербак\фото\100_4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0" y="2643182"/>
            <a:ext cx="4190846" cy="314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Позаурочна робота з предмету: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71742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uk-UA" dirty="0" smtClean="0"/>
              <a:t>предметний гурток;</a:t>
            </a:r>
          </a:p>
          <a:p>
            <a:pPr>
              <a:buFontTx/>
              <a:buChar char="-"/>
            </a:pPr>
            <a:r>
              <a:rPr lang="uk-UA" dirty="0" smtClean="0"/>
              <a:t>проведення предметного тижня;</a:t>
            </a:r>
          </a:p>
          <a:p>
            <a:pPr>
              <a:buFontTx/>
              <a:buChar char="-"/>
            </a:pPr>
            <a:r>
              <a:rPr lang="uk-UA" dirty="0" smtClean="0"/>
              <a:t>участь у профорієнтаційній роботі;</a:t>
            </a:r>
          </a:p>
          <a:p>
            <a:pPr>
              <a:buFontTx/>
              <a:buChar char="-"/>
            </a:pPr>
            <a:r>
              <a:rPr lang="uk-UA" dirty="0" err="1" smtClean="0"/>
              <a:t>міжпредметні</a:t>
            </a:r>
            <a:r>
              <a:rPr lang="uk-UA" dirty="0" smtClean="0"/>
              <a:t> зв'язки із загальноосвітніми дисциплінами.</a:t>
            </a:r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071942"/>
            <a:ext cx="3088643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УПЛ\Desktop\Щербак\фото\100_4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000504"/>
            <a:ext cx="3429024" cy="2571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ПЛ\Desktop\Щербак\фото\100_4674.JPG"/>
          <p:cNvPicPr>
            <a:picLocks noChangeAspect="1" noChangeArrowheads="1"/>
          </p:cNvPicPr>
          <p:nvPr/>
        </p:nvPicPr>
        <p:blipFill>
          <a:blip r:embed="rId2" cstate="print"/>
          <a:srcRect l="4198" r="3451" b="21519"/>
          <a:stretch>
            <a:fillRect/>
          </a:stretch>
        </p:blipFill>
        <p:spPr bwMode="auto">
          <a:xfrm rot="5400000">
            <a:off x="-262944" y="834392"/>
            <a:ext cx="3026153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УПЛ\Desktop\Щербак\фото\100_4670.JPG"/>
          <p:cNvPicPr>
            <a:picLocks noChangeAspect="1" noChangeArrowheads="1"/>
          </p:cNvPicPr>
          <p:nvPr/>
        </p:nvPicPr>
        <p:blipFill>
          <a:blip r:embed="rId3" cstate="print">
            <a:lum bright="21000" contrast="16000"/>
          </a:blip>
          <a:srcRect/>
          <a:stretch>
            <a:fillRect/>
          </a:stretch>
        </p:blipFill>
        <p:spPr bwMode="auto">
          <a:xfrm>
            <a:off x="4000496" y="3000372"/>
            <a:ext cx="4857784" cy="36434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УПЛ\Desktop\Щербак\фото\100_4672.JPG"/>
          <p:cNvPicPr>
            <a:picLocks noChangeAspect="1" noChangeArrowheads="1"/>
          </p:cNvPicPr>
          <p:nvPr/>
        </p:nvPicPr>
        <p:blipFill>
          <a:blip r:embed="rId4" cstate="print"/>
          <a:srcRect l="16791" t="11194" r="17443" b="6720"/>
          <a:stretch>
            <a:fillRect/>
          </a:stretch>
        </p:blipFill>
        <p:spPr bwMode="auto">
          <a:xfrm>
            <a:off x="357158" y="3429000"/>
            <a:ext cx="3510204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УПЛ\Desktop\Щербак\фото\100_4673.JPG"/>
          <p:cNvPicPr>
            <a:picLocks noChangeAspect="1" noChangeArrowheads="1"/>
          </p:cNvPicPr>
          <p:nvPr/>
        </p:nvPicPr>
        <p:blipFill>
          <a:blip r:embed="rId5" cstate="print"/>
          <a:srcRect t="6720" r="7649" b="11194"/>
          <a:stretch>
            <a:fillRect/>
          </a:stretch>
        </p:blipFill>
        <p:spPr bwMode="auto">
          <a:xfrm rot="5400000">
            <a:off x="1857360" y="785791"/>
            <a:ext cx="3000397" cy="2000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786314" y="428604"/>
            <a:ext cx="4357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Роботи учнів</a:t>
            </a:r>
          </a:p>
          <a:p>
            <a:pPr algn="ctr"/>
            <a:r>
              <a:rPr lang="uk-UA" sz="2400" b="1" dirty="0" smtClean="0"/>
              <a:t>предметного гуртка</a:t>
            </a:r>
            <a:endParaRPr lang="uk-U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714356"/>
            <a:ext cx="7772400" cy="92869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i="1" dirty="0" smtClean="0">
                <a:solidFill>
                  <a:srgbClr val="002060"/>
                </a:solidFill>
              </a:rPr>
              <a:t>Педагогічне </a:t>
            </a:r>
            <a:r>
              <a:rPr lang="uk-UA" sz="4800" b="1" i="1" dirty="0" smtClean="0">
                <a:solidFill>
                  <a:srgbClr val="002060"/>
                </a:solidFill>
              </a:rPr>
              <a:t>кредо: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42910" y="2571744"/>
            <a:ext cx="7929618" cy="3929090"/>
          </a:xfrm>
        </p:spPr>
        <p:txBody>
          <a:bodyPr>
            <a:normAutofit fontScale="92500" lnSpcReduction="10000"/>
          </a:bodyPr>
          <a:lstStyle/>
          <a:p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</a:t>
            </a:r>
            <a:r>
              <a:rPr lang="ru-RU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Найдосвідченіший</a:t>
            </a:r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педагог </a:t>
            </a:r>
            <a:r>
              <a:rPr lang="ru-RU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ніколи</a:t>
            </a:r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повинен </a:t>
            </a:r>
            <a:r>
              <a:rPr lang="ru-RU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спинятися</a:t>
            </a:r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досягнутому</a:t>
            </a:r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</a:t>
            </a:r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якщо</a:t>
            </a:r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немає</a:t>
            </a:r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руху</a:t>
            </a:r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вперед, то неминуче </a:t>
            </a:r>
            <a:r>
              <a:rPr lang="ru-RU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починається</a:t>
            </a:r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відставання</a:t>
            </a:r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</a:t>
            </a:r>
          </a:p>
          <a:p>
            <a:r>
              <a:rPr lang="uk-UA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В. Сухомлинський</a:t>
            </a:r>
            <a:endParaRPr lang="ru-RU" sz="44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sz="4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</a:t>
            </a:r>
            <a:r>
              <a:rPr lang="uk-UA" sz="2700" dirty="0" smtClean="0"/>
              <a:t>ЛАБОРАТОРНО-ДЕМОНСТРАЦІЙНИЙ ПРИЛАД ДЛЯ ПЕРЕВІРКИ СВІЧОК ЗАПАЛЕННЯ,  </a:t>
            </a:r>
            <a:br>
              <a:rPr lang="uk-UA" sz="2700" dirty="0" smtClean="0"/>
            </a:br>
            <a:r>
              <a:rPr lang="uk-UA" sz="2700" dirty="0" smtClean="0"/>
              <a:t>виготовлений учасниками предметного гуртка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4" name="Содержимое 3" descr="G:\100_2811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1714488"/>
            <a:ext cx="4186238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Текст 5"/>
          <p:cNvSpPr>
            <a:spLocks noGrp="1"/>
          </p:cNvSpPr>
          <p:nvPr>
            <p:ph sz="half" idx="2"/>
          </p:nvPr>
        </p:nvSpPr>
        <p:spPr>
          <a:xfrm>
            <a:off x="4357686" y="1285860"/>
            <a:ext cx="4572032" cy="4714908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uk-UA" b="1" dirty="0" smtClean="0"/>
              <a:t> </a:t>
            </a:r>
            <a:endParaRPr lang="ru-RU" dirty="0" smtClean="0"/>
          </a:p>
          <a:p>
            <a:pPr>
              <a:buNone/>
            </a:pPr>
            <a:r>
              <a:rPr lang="uk-UA" b="1" dirty="0" smtClean="0"/>
              <a:t> </a:t>
            </a:r>
            <a:endParaRPr lang="ru-RU" sz="3000" dirty="0" smtClean="0"/>
          </a:p>
          <a:p>
            <a:pPr algn="just">
              <a:buNone/>
            </a:pPr>
            <a:r>
              <a:rPr lang="uk-UA" sz="3000" b="1" dirty="0" smtClean="0"/>
              <a:t>	</a:t>
            </a:r>
            <a:r>
              <a:rPr lang="uk-UA" sz="5100" b="1" dirty="0" smtClean="0"/>
              <a:t>Прилад перевірки свічок  запалення дозволяє перевірити свічки запалення на безперебійність  іскроутворення під тиском, втрати напруги по корпусу і герметичність. Має в складі: вібратор високої напруги, манометр, вхід для підключення повітря, трансформатор перетворення напруги з 220 В на 12 В, котушка запалення та камери випробовування.</a:t>
            </a:r>
            <a:endParaRPr lang="ru-RU" sz="5100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Результативність досвіду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uk-UA" smtClean="0"/>
              <a:t>         Сутність </a:t>
            </a:r>
            <a:r>
              <a:rPr lang="uk-UA" dirty="0" smtClean="0"/>
              <a:t>інтерактивного навчання полягає в тому, що навчальний процес відбувається шляхом постійної, активної взаємодії всіх учнів та викладача. Це колективне, групове навчання у співпраці, де і учень, і викладач являються рівноправними, рівнозначними суб'єктами навчання. </a:t>
            </a:r>
          </a:p>
          <a:p>
            <a:pPr algn="just">
              <a:buNone/>
            </a:pPr>
            <a:r>
              <a:rPr lang="uk-UA" dirty="0" smtClean="0"/>
              <a:t>         Викладач в інтерактивному навчанні виступає як організатор процесу навчання, консультант. Результати навчання досягаються взаємними зусиллями учасників навчального процесу, учні беруть на себе взаємну відповідальність за результати навчання.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5286412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b="1" i="1" u="sng" dirty="0" smtClean="0">
                <a:solidFill>
                  <a:srgbClr val="FFFF00"/>
                </a:solidFill>
              </a:rPr>
              <a:t>Методична </a:t>
            </a:r>
            <a:r>
              <a:rPr lang="ru-RU" i="1" u="sng" dirty="0" smtClean="0">
                <a:solidFill>
                  <a:srgbClr val="FFFF00"/>
                </a:solidFill>
              </a:rPr>
              <a:t>т</a:t>
            </a:r>
            <a:r>
              <a:rPr lang="ru-RU" b="1" i="1" u="sng" dirty="0" smtClean="0">
                <a:solidFill>
                  <a:srgbClr val="FFFF00"/>
                </a:solidFill>
              </a:rPr>
              <a:t>ема, над </a:t>
            </a:r>
            <a:r>
              <a:rPr lang="ru-RU" b="1" i="1" u="sng" dirty="0" err="1" smtClean="0">
                <a:solidFill>
                  <a:srgbClr val="FFFF00"/>
                </a:solidFill>
              </a:rPr>
              <a:t>якою</a:t>
            </a:r>
            <a:r>
              <a:rPr lang="ru-RU" b="1" i="1" u="sng" dirty="0" smtClean="0">
                <a:solidFill>
                  <a:srgbClr val="FFFF00"/>
                </a:solidFill>
              </a:rPr>
              <a:t> </a:t>
            </a:r>
            <a:r>
              <a:rPr lang="ru-RU" b="1" i="1" u="sng" dirty="0" err="1" smtClean="0">
                <a:solidFill>
                  <a:srgbClr val="FFFF00"/>
                </a:solidFill>
              </a:rPr>
              <a:t>працюю</a:t>
            </a:r>
            <a:r>
              <a:rPr lang="ru-RU" b="1" i="1" u="sng" dirty="0" smtClean="0">
                <a:solidFill>
                  <a:srgbClr val="FFFF00"/>
                </a:solidFill>
              </a:rPr>
              <a:t>: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4800" b="1" i="1" dirty="0" smtClean="0">
                <a:solidFill>
                  <a:srgbClr val="FFFF00"/>
                </a:solidFill>
              </a:rPr>
              <a:t>"</a:t>
            </a:r>
            <a:r>
              <a:rPr lang="ru-RU" sz="4800" b="1" i="1" dirty="0" err="1" smtClean="0">
                <a:solidFill>
                  <a:srgbClr val="FFFF00"/>
                </a:solidFill>
              </a:rPr>
              <a:t>Використання</a:t>
            </a:r>
            <a:r>
              <a:rPr lang="ru-RU" sz="4800" b="1" i="1" dirty="0" smtClean="0">
                <a:solidFill>
                  <a:srgbClr val="FFFF00"/>
                </a:solidFill>
              </a:rPr>
              <a:t> </a:t>
            </a:r>
            <a:r>
              <a:rPr lang="ru-RU" sz="4800" b="1" i="1" dirty="0" err="1" smtClean="0">
                <a:solidFill>
                  <a:srgbClr val="FFFF00"/>
                </a:solidFill>
              </a:rPr>
              <a:t>інтерактивних</a:t>
            </a:r>
            <a:r>
              <a:rPr lang="ru-RU" sz="4800" b="1" i="1" dirty="0" smtClean="0">
                <a:solidFill>
                  <a:srgbClr val="FFFF00"/>
                </a:solidFill>
              </a:rPr>
              <a:t> </a:t>
            </a:r>
            <a:r>
              <a:rPr lang="ru-RU" sz="4800" b="1" i="1" dirty="0" err="1" smtClean="0">
                <a:solidFill>
                  <a:srgbClr val="FFFF00"/>
                </a:solidFill>
              </a:rPr>
              <a:t>методів</a:t>
            </a:r>
            <a:r>
              <a:rPr lang="ru-RU" sz="4800" b="1" i="1" dirty="0" smtClean="0">
                <a:solidFill>
                  <a:srgbClr val="FFFF00"/>
                </a:solidFill>
              </a:rPr>
              <a:t> </a:t>
            </a:r>
            <a:r>
              <a:rPr lang="ru-RU" sz="4800" b="1" i="1" dirty="0" err="1" smtClean="0">
                <a:solidFill>
                  <a:srgbClr val="FFFF00"/>
                </a:solidFill>
              </a:rPr>
              <a:t>навчання</a:t>
            </a:r>
            <a:r>
              <a:rPr lang="ru-RU" sz="4800" b="1" i="1" dirty="0" smtClean="0">
                <a:solidFill>
                  <a:srgbClr val="FFFF00"/>
                </a:solidFill>
              </a:rPr>
              <a:t> при </a:t>
            </a:r>
            <a:r>
              <a:rPr lang="ru-RU" sz="4800" b="1" i="1" dirty="0" err="1" smtClean="0">
                <a:solidFill>
                  <a:srgbClr val="FFFF00"/>
                </a:solidFill>
              </a:rPr>
              <a:t>вивченні</a:t>
            </a:r>
            <a:r>
              <a:rPr lang="ru-RU" sz="4800" b="1" i="1" dirty="0" smtClean="0">
                <a:solidFill>
                  <a:srgbClr val="FFFF00"/>
                </a:solidFill>
              </a:rPr>
              <a:t> </a:t>
            </a:r>
            <a:r>
              <a:rPr lang="ru-RU" sz="4800" b="1" i="1" dirty="0" err="1" smtClean="0">
                <a:solidFill>
                  <a:srgbClr val="FFFF00"/>
                </a:solidFill>
              </a:rPr>
              <a:t>будови</a:t>
            </a:r>
            <a:r>
              <a:rPr lang="ru-RU" sz="4800" b="1" i="1" dirty="0" smtClean="0">
                <a:solidFill>
                  <a:srgbClr val="FFFF00"/>
                </a:solidFill>
              </a:rPr>
              <a:t> </a:t>
            </a:r>
            <a:r>
              <a:rPr lang="ru-RU" sz="4800" b="1" i="1" dirty="0" err="1" smtClean="0">
                <a:solidFill>
                  <a:srgbClr val="FFFF00"/>
                </a:solidFill>
              </a:rPr>
              <a:t>автомобіля</a:t>
            </a:r>
            <a:r>
              <a:rPr lang="ru-RU" sz="4800" b="1" i="1" dirty="0" smtClean="0">
                <a:solidFill>
                  <a:srgbClr val="FFFF00"/>
                </a:solidFill>
              </a:rPr>
              <a:t>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357166"/>
            <a:ext cx="8229600" cy="857232"/>
          </a:xfrm>
        </p:spPr>
        <p:txBody>
          <a:bodyPr/>
          <a:lstStyle/>
          <a:p>
            <a:r>
              <a:rPr lang="ru-RU" sz="24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Моніторинг</a:t>
            </a:r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рівня</a:t>
            </a:r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навчальних</a:t>
            </a:r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досягнень</a:t>
            </a:r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учнів</a:t>
            </a:r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з</a:t>
            </a:r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предмета «Будова </a:t>
            </a:r>
            <a:r>
              <a:rPr lang="ru-RU" sz="24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автомобілів</a:t>
            </a:r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»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9134" name="AutoShape 46"/>
          <p:cNvSpPr>
            <a:spLocks noChangeArrowheads="1"/>
          </p:cNvSpPr>
          <p:nvPr/>
        </p:nvSpPr>
        <p:spPr bwMode="ltGray">
          <a:xfrm rot="5400000">
            <a:off x="-1812969" y="1455723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9135" name="AutoShape 47"/>
          <p:cNvSpPr>
            <a:spLocks noChangeArrowheads="1"/>
          </p:cNvSpPr>
          <p:nvPr/>
        </p:nvSpPr>
        <p:spPr bwMode="ltGray">
          <a:xfrm rot="5400000" flipH="1">
            <a:off x="-1408946" y="198039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0" y="1643050"/>
          <a:ext cx="8858279" cy="29289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29008"/>
                <a:gridCol w="709513"/>
                <a:gridCol w="662306"/>
                <a:gridCol w="662306"/>
                <a:gridCol w="873878"/>
                <a:gridCol w="773347"/>
                <a:gridCol w="773347"/>
                <a:gridCol w="703043"/>
                <a:gridCol w="773347"/>
                <a:gridCol w="1070338"/>
                <a:gridCol w="827846"/>
              </a:tblGrid>
              <a:tr h="1085292">
                <a:tc>
                  <a:txBody>
                    <a:bodyPr/>
                    <a:lstStyle/>
                    <a:p>
                      <a:pPr indent="44964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/>
                        <a:t>%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/>
                        <a:t>2011-2012 н. р.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2012-2013 н. р.</a:t>
                      </a:r>
                      <a:endParaRPr lang="ru-RU" sz="2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/>
                        <a:t>за І</a:t>
                      </a:r>
                      <a:r>
                        <a:rPr lang="uk-UA" sz="2000" baseline="0" dirty="0" smtClean="0"/>
                        <a:t> </a:t>
                      </a:r>
                      <a:r>
                        <a:rPr lang="uk-UA" sz="2000" dirty="0" smtClean="0"/>
                        <a:t>семестр</a:t>
                      </a:r>
                      <a:endParaRPr lang="ru-RU" sz="20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/>
                        <a:t>2013-2014 н. р.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/>
                </a:tc>
              </a:tr>
              <a:tr h="64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Групи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1-т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1-т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1-т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34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/>
                </a:tc>
              </a:tr>
              <a:tr h="1198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Рівень </a:t>
                      </a:r>
                      <a:r>
                        <a:rPr lang="uk-UA" sz="1600" b="1" dirty="0" err="1" smtClean="0">
                          <a:solidFill>
                            <a:schemeClr val="tx1"/>
                          </a:solidFill>
                        </a:rPr>
                        <a:t>навч</a:t>
                      </a:r>
                      <a:r>
                        <a:rPr lang="uk-UA" sz="16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74,9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60,9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54,1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59,1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75,1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56,5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50,3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65,4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60,86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64,8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23" marR="61923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6215063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0" dirty="0" smtClean="0"/>
              <a:t> </a:t>
            </a:r>
            <a:endParaRPr lang="en-US" sz="3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Моніторинг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навченості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предмета «Будова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автомобілів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іаграма 2"/>
          <p:cNvGraphicFramePr>
            <a:graphicFrameLocks/>
          </p:cNvGraphicFramePr>
          <p:nvPr/>
        </p:nvGraphicFramePr>
        <p:xfrm>
          <a:off x="-500098" y="571500"/>
          <a:ext cx="10287072" cy="6643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іаграма 2"/>
          <p:cNvGraphicFramePr>
            <a:graphicFrameLocks/>
          </p:cNvGraphicFramePr>
          <p:nvPr/>
        </p:nvGraphicFramePr>
        <p:xfrm>
          <a:off x="-347698" y="723900"/>
          <a:ext cx="10287072" cy="6643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5852" y="650083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2011-2012 </a:t>
            </a:r>
            <a:r>
              <a:rPr lang="uk-UA" dirty="0" err="1" smtClean="0">
                <a:solidFill>
                  <a:srgbClr val="002060"/>
                </a:solidFill>
              </a:rPr>
              <a:t>н.р</a:t>
            </a:r>
            <a:r>
              <a:rPr lang="uk-UA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868" y="650083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2012-2013 </a:t>
            </a:r>
            <a:r>
              <a:rPr lang="uk-UA" dirty="0" err="1" smtClean="0">
                <a:solidFill>
                  <a:srgbClr val="002060"/>
                </a:solidFill>
              </a:rPr>
              <a:t>н.р</a:t>
            </a:r>
            <a:r>
              <a:rPr lang="uk-UA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7884" y="6429396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І семестр 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</a:rPr>
              <a:t>2013-2014 </a:t>
            </a:r>
            <a:r>
              <a:rPr lang="uk-UA" dirty="0" err="1" smtClean="0">
                <a:solidFill>
                  <a:srgbClr val="002060"/>
                </a:solidFill>
              </a:rPr>
              <a:t>н.р</a:t>
            </a:r>
            <a:r>
              <a:rPr lang="uk-UA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i="1" dirty="0" smtClean="0">
                <a:solidFill>
                  <a:schemeClr val="tx1"/>
                </a:solidFill>
              </a:rPr>
              <a:t>Для ефективного навчання учнів в</a:t>
            </a:r>
            <a:r>
              <a:rPr lang="uk-UA" sz="3600" b="1" i="1" dirty="0" smtClean="0">
                <a:solidFill>
                  <a:schemeClr val="tx1"/>
                </a:solidFill>
              </a:rPr>
              <a:t>икладач спецтехнологій </a:t>
            </a:r>
            <a:br>
              <a:rPr lang="uk-UA" sz="3600" b="1" i="1" dirty="0" smtClean="0">
                <a:solidFill>
                  <a:schemeClr val="tx1"/>
                </a:solidFill>
              </a:rPr>
            </a:br>
            <a:r>
              <a:rPr lang="uk-UA" sz="3600" b="1" i="1" dirty="0" smtClean="0">
                <a:solidFill>
                  <a:schemeClr val="tx1"/>
                </a:solidFill>
              </a:rPr>
              <a:t>повинен вміти</a:t>
            </a:r>
            <a:r>
              <a:rPr lang="uk-UA" b="1" i="1" dirty="0" smtClean="0">
                <a:solidFill>
                  <a:schemeClr val="tx1"/>
                </a:solidFill>
              </a:rPr>
              <a:t>:</a:t>
            </a:r>
            <a:endParaRPr lang="ru-RU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uk-UA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знаходити такий стиль спілкування із учнями, який допоміг би їм досягти результату в навчанні;</a:t>
            </a:r>
            <a:endParaRPr lang="ru-RU" sz="3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/>
            <a:r>
              <a:rPr lang="uk-UA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постійно стимулювати учнів до досягнення високих результатів;</a:t>
            </a:r>
            <a:endParaRPr lang="ru-RU" sz="3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/>
            <a:r>
              <a:rPr lang="uk-UA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встановлювати взаємозв'язок між навчальною діяльністю та практикою;</a:t>
            </a:r>
            <a:endParaRPr lang="ru-RU" sz="3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/>
            <a:r>
              <a:rPr lang="uk-UA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заохочувати самостійну роботу учнів;</a:t>
            </a:r>
            <a:endParaRPr lang="ru-RU" sz="3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/>
            <a:r>
              <a:rPr lang="uk-UA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активізувати інтереси учнів у навчальній діяльності</a:t>
            </a:r>
            <a:endParaRPr lang="ru-RU" sz="3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Інтерактивні методи навчання, які використовую  на уроках з будови автомобілів:</a:t>
            </a:r>
            <a:r>
              <a:rPr lang="uk-UA" dirty="0" smtClean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29222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uk-UA" sz="3500" dirty="0" smtClean="0">
                <a:solidFill>
                  <a:srgbClr val="FFFF00"/>
                </a:solidFill>
              </a:rPr>
              <a:t>робота в парах;</a:t>
            </a:r>
          </a:p>
          <a:p>
            <a:pPr>
              <a:buFontTx/>
              <a:buChar char="-"/>
            </a:pPr>
            <a:r>
              <a:rPr lang="uk-UA" sz="3500" dirty="0" smtClean="0">
                <a:solidFill>
                  <a:srgbClr val="FFFF00"/>
                </a:solidFill>
              </a:rPr>
              <a:t>мозковий штурм;</a:t>
            </a:r>
          </a:p>
          <a:p>
            <a:pPr>
              <a:buFontTx/>
              <a:buChar char="-"/>
            </a:pPr>
            <a:r>
              <a:rPr lang="uk-UA" sz="3500" dirty="0" smtClean="0">
                <a:solidFill>
                  <a:srgbClr val="FFFF00"/>
                </a:solidFill>
              </a:rPr>
              <a:t>мікрофон;</a:t>
            </a:r>
          </a:p>
          <a:p>
            <a:pPr>
              <a:buFontTx/>
              <a:buChar char="-"/>
            </a:pPr>
            <a:r>
              <a:rPr lang="uk-UA" sz="3500" dirty="0" smtClean="0">
                <a:solidFill>
                  <a:srgbClr val="FFFF00"/>
                </a:solidFill>
              </a:rPr>
              <a:t>робота в малих групах;</a:t>
            </a:r>
          </a:p>
          <a:p>
            <a:pPr>
              <a:buFontTx/>
              <a:buChar char="-"/>
            </a:pPr>
            <a:r>
              <a:rPr lang="uk-UA" sz="3500" dirty="0" smtClean="0">
                <a:solidFill>
                  <a:srgbClr val="FFFF00"/>
                </a:solidFill>
              </a:rPr>
              <a:t>самостійні роботи творчого характеру;</a:t>
            </a:r>
          </a:p>
          <a:p>
            <a:pPr>
              <a:buFontTx/>
              <a:buChar char="-"/>
            </a:pPr>
            <a:r>
              <a:rPr lang="uk-UA" sz="3500" dirty="0" smtClean="0">
                <a:solidFill>
                  <a:srgbClr val="FFFF00"/>
                </a:solidFill>
              </a:rPr>
              <a:t>тестовий контроль рівня навчальних досягнень;</a:t>
            </a:r>
          </a:p>
          <a:p>
            <a:pPr>
              <a:buFontTx/>
              <a:buChar char="-"/>
            </a:pPr>
            <a:r>
              <a:rPr lang="uk-UA" sz="3500" dirty="0" smtClean="0">
                <a:solidFill>
                  <a:srgbClr val="FFFF00"/>
                </a:solidFill>
              </a:rPr>
              <a:t>використання інформаційно-комунікаційних технологій.</a:t>
            </a:r>
            <a:endParaRPr lang="ru-RU" sz="35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Кабінет спецтехнології</a:t>
            </a:r>
            <a:endParaRPr lang="ru-RU" dirty="0"/>
          </a:p>
        </p:txBody>
      </p:sp>
      <p:pic>
        <p:nvPicPr>
          <p:cNvPr id="2050" name="Picture 2" descr="C:\Users\УПЛ\Desktop\Щербак\фото\100_4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4000355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УПЛ\Desktop\Щербак\фото\100_4585.JPG"/>
          <p:cNvPicPr>
            <a:picLocks noChangeAspect="1" noChangeArrowheads="1"/>
          </p:cNvPicPr>
          <p:nvPr/>
        </p:nvPicPr>
        <p:blipFill>
          <a:blip r:embed="rId3" cstate="print">
            <a:lum bright="28000" contrast="26000"/>
          </a:blip>
          <a:srcRect/>
          <a:stretch>
            <a:fillRect/>
          </a:stretch>
        </p:blipFill>
        <p:spPr bwMode="auto">
          <a:xfrm>
            <a:off x="4643439" y="785794"/>
            <a:ext cx="4071966" cy="3054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C:\Users\УПЛ\Desktop\Щербак\фото\100_4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571876"/>
            <a:ext cx="3857652" cy="2893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Кабінет спецтехнології має в наявності муляжі агрегатів автомобіля </a:t>
            </a:r>
            <a:endParaRPr lang="ru-RU" dirty="0"/>
          </a:p>
        </p:txBody>
      </p:sp>
      <p:pic>
        <p:nvPicPr>
          <p:cNvPr id="7170" name="Picture 2" descr="G:\100_2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4286280" cy="2740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G:\100_2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785926"/>
            <a:ext cx="4071966" cy="3194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398</TotalTime>
  <Words>403</Words>
  <Application>Microsoft Office PowerPoint</Application>
  <PresentationFormat>Экран (4:3)</PresentationFormat>
  <Paragraphs>118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Слайд 1</vt:lpstr>
      <vt:lpstr>Педагогічне кредо:</vt:lpstr>
      <vt:lpstr>   Методична тема, над якою працюю:    "Використання інтерактивних методів навчання при вивченні будови автомобіля" </vt:lpstr>
      <vt:lpstr>Моніторинг рівня навчальних досягнень учнів з предмета «Будова автомобілів»</vt:lpstr>
      <vt:lpstr> </vt:lpstr>
      <vt:lpstr>Для ефективного навчання учнів викладач спецтехнологій  повинен вміти:</vt:lpstr>
      <vt:lpstr>Інтерактивні методи навчання, які використовую  на уроках з будови автомобілів::</vt:lpstr>
      <vt:lpstr>Кабінет спецтехнології</vt:lpstr>
      <vt:lpstr>Кабінет спецтехнології має в наявності муляжі агрегатів автомобіля </vt:lpstr>
      <vt:lpstr>Слайд 10</vt:lpstr>
      <vt:lpstr>Слайд 11</vt:lpstr>
      <vt:lpstr>Слайд 12</vt:lpstr>
      <vt:lpstr>Слайд 13</vt:lpstr>
      <vt:lpstr>Слайд 14</vt:lpstr>
      <vt:lpstr>Дидактичний матеріал</vt:lpstr>
      <vt:lpstr>Методичні розробки </vt:lpstr>
      <vt:lpstr>Слайд 17</vt:lpstr>
      <vt:lpstr>Позаурочна робота з предмету:</vt:lpstr>
      <vt:lpstr>Слайд 19</vt:lpstr>
      <vt:lpstr>    ЛАБОРАТОРНО-ДЕМОНСТРАЦІЙНИЙ ПРИЛАД ДЛЯ ПЕРЕВІРКИ СВІЧОК ЗАПАЛЕННЯ,   виготовлений учасниками предметного гуртка </vt:lpstr>
      <vt:lpstr>Результативність досвіду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UPL</cp:lastModifiedBy>
  <cp:revision>46</cp:revision>
  <dcterms:created xsi:type="dcterms:W3CDTF">2011-11-28T10:11:32Z</dcterms:created>
  <dcterms:modified xsi:type="dcterms:W3CDTF">2014-03-28T09:31:58Z</dcterms:modified>
</cp:coreProperties>
</file>